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66" r:id="rId11"/>
    <p:sldId id="267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2B7E-6F95-4DF3-9B4E-C59467F4ED22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B28B-A116-4159-B571-6BE93D14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2B7E-6F95-4DF3-9B4E-C59467F4ED22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B28B-A116-4159-B571-6BE93D14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4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2B7E-6F95-4DF3-9B4E-C59467F4ED22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B28B-A116-4159-B571-6BE93D14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9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2B7E-6F95-4DF3-9B4E-C59467F4ED22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B28B-A116-4159-B571-6BE93D14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4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2B7E-6F95-4DF3-9B4E-C59467F4ED22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B28B-A116-4159-B571-6BE93D14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2B7E-6F95-4DF3-9B4E-C59467F4ED22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B28B-A116-4159-B571-6BE93D14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3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2B7E-6F95-4DF3-9B4E-C59467F4ED22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B28B-A116-4159-B571-6BE93D14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2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2B7E-6F95-4DF3-9B4E-C59467F4ED22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B28B-A116-4159-B571-6BE93D14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6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2B7E-6F95-4DF3-9B4E-C59467F4ED22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B28B-A116-4159-B571-6BE93D14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0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2B7E-6F95-4DF3-9B4E-C59467F4ED22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B28B-A116-4159-B571-6BE93D14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2B7E-6F95-4DF3-9B4E-C59467F4ED22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CB28B-A116-4159-B571-6BE93D14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0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82B7E-6F95-4DF3-9B4E-C59467F4ED22}" type="datetimeFigureOut">
              <a:rPr lang="en-US" smtClean="0"/>
              <a:t>08-Oct-21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CB28B-A116-4159-B571-6BE93D14C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0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ps.upt.r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data-and-maps/indicators/urban-waste-water-treatment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aeps.upt.r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ps.upt.r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922" y="1597980"/>
            <a:ext cx="7772400" cy="145034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SURFACE WATER QUALITY ON CERNA RIVER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553" y="3353152"/>
            <a:ext cx="8788893" cy="111200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Francisc Popescu</a:t>
            </a:r>
            <a:r>
              <a:rPr lang="en-US" baseline="30000" dirty="0">
                <a:solidFill>
                  <a:srgbClr val="002060"/>
                </a:solidFill>
              </a:rPr>
              <a:t>1</a:t>
            </a:r>
            <a:r>
              <a:rPr lang="en-US" dirty="0">
                <a:solidFill>
                  <a:srgbClr val="002060"/>
                </a:solidFill>
              </a:rPr>
              <a:t>, Milan Trumic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Bogdana</a:t>
            </a:r>
            <a:r>
              <a:rPr lang="en-US" dirty="0">
                <a:solidFill>
                  <a:srgbClr val="002060"/>
                </a:solidFill>
              </a:rPr>
              <a:t> Vujic</a:t>
            </a:r>
            <a:r>
              <a:rPr lang="en-US" baseline="30000" dirty="0">
                <a:solidFill>
                  <a:srgbClr val="002060"/>
                </a:solidFill>
              </a:rPr>
              <a:t>3</a:t>
            </a:r>
            <a:r>
              <a:rPr lang="en-US" dirty="0">
                <a:solidFill>
                  <a:srgbClr val="002060"/>
                </a:solidFill>
              </a:rPr>
              <a:t>, Nada Strbac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, Adrian Eugen Cioabla</a:t>
            </a:r>
            <a:r>
              <a:rPr lang="en-US" baseline="30000" dirty="0">
                <a:solidFill>
                  <a:srgbClr val="002060"/>
                </a:solidFill>
              </a:rPr>
              <a:t>1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Vukosav</a:t>
            </a:r>
            <a:r>
              <a:rPr lang="en-US" dirty="0">
                <a:solidFill>
                  <a:srgbClr val="002060"/>
                </a:solidFill>
              </a:rPr>
              <a:t> Antonijevic</a:t>
            </a:r>
            <a:r>
              <a:rPr lang="en-US" baseline="30000" dirty="0">
                <a:solidFill>
                  <a:srgbClr val="002060"/>
                </a:solidFill>
              </a:rPr>
              <a:t>4</a:t>
            </a:r>
            <a:r>
              <a:rPr lang="en-US" dirty="0">
                <a:solidFill>
                  <a:srgbClr val="002060"/>
                </a:solidFill>
              </a:rPr>
              <a:t>, Carmen Radescu</a:t>
            </a:r>
            <a:r>
              <a:rPr lang="en-US" baseline="30000" dirty="0">
                <a:solidFill>
                  <a:srgbClr val="002060"/>
                </a:solidFill>
              </a:rPr>
              <a:t>5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Gavrila</a:t>
            </a:r>
            <a:r>
              <a:rPr lang="en-US" dirty="0">
                <a:solidFill>
                  <a:srgbClr val="002060"/>
                </a:solidFill>
              </a:rPr>
              <a:t> Trif-Tordai</a:t>
            </a:r>
            <a:r>
              <a:rPr lang="en-US" baseline="30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859384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>
                <a:solidFill>
                  <a:srgbClr val="0070C0"/>
                </a:solidFill>
              </a:rPr>
              <a:t>1</a:t>
            </a:r>
            <a:r>
              <a:rPr lang="en-US" sz="1400" dirty="0">
                <a:solidFill>
                  <a:srgbClr val="0070C0"/>
                </a:solidFill>
              </a:rPr>
              <a:t>University </a:t>
            </a:r>
            <a:r>
              <a:rPr lang="en-US" sz="1400" dirty="0" err="1">
                <a:solidFill>
                  <a:srgbClr val="0070C0"/>
                </a:solidFill>
              </a:rPr>
              <a:t>Politehnica</a:t>
            </a:r>
            <a:r>
              <a:rPr lang="en-US" sz="1400" dirty="0">
                <a:solidFill>
                  <a:srgbClr val="0070C0"/>
                </a:solidFill>
              </a:rPr>
              <a:t> Timisoara, Faculty of Mechanical Engineering, Timisoara, Romania</a:t>
            </a:r>
          </a:p>
          <a:p>
            <a:pPr algn="ctr"/>
            <a:r>
              <a:rPr lang="en-US" sz="1400" baseline="30000" dirty="0">
                <a:solidFill>
                  <a:srgbClr val="0070C0"/>
                </a:solidFill>
              </a:rPr>
              <a:t>2</a:t>
            </a:r>
            <a:r>
              <a:rPr lang="en-US" sz="1400" dirty="0">
                <a:solidFill>
                  <a:srgbClr val="0070C0"/>
                </a:solidFill>
              </a:rPr>
              <a:t>University of Belgrade, Technical Faculty in </a:t>
            </a:r>
            <a:r>
              <a:rPr lang="en-US" sz="1400" dirty="0" err="1">
                <a:solidFill>
                  <a:srgbClr val="0070C0"/>
                </a:solidFill>
              </a:rPr>
              <a:t>Bor</a:t>
            </a:r>
            <a:r>
              <a:rPr lang="en-US" sz="1400" dirty="0">
                <a:solidFill>
                  <a:srgbClr val="0070C0"/>
                </a:solidFill>
              </a:rPr>
              <a:t>, </a:t>
            </a:r>
            <a:r>
              <a:rPr lang="en-US" sz="1400" dirty="0" err="1">
                <a:solidFill>
                  <a:srgbClr val="0070C0"/>
                </a:solidFill>
              </a:rPr>
              <a:t>Bor</a:t>
            </a:r>
            <a:r>
              <a:rPr lang="en-US" sz="1400" dirty="0">
                <a:solidFill>
                  <a:srgbClr val="0070C0"/>
                </a:solidFill>
              </a:rPr>
              <a:t>, Serbia</a:t>
            </a:r>
          </a:p>
          <a:p>
            <a:pPr algn="ctr"/>
            <a:r>
              <a:rPr lang="en-US" sz="1400" baseline="30000" dirty="0">
                <a:solidFill>
                  <a:srgbClr val="0070C0"/>
                </a:solidFill>
              </a:rPr>
              <a:t>3</a:t>
            </a:r>
            <a:r>
              <a:rPr lang="en-US" sz="1400" dirty="0">
                <a:solidFill>
                  <a:srgbClr val="0070C0"/>
                </a:solidFill>
              </a:rPr>
              <a:t>University of </a:t>
            </a:r>
            <a:r>
              <a:rPr lang="en-US" sz="1400" dirty="0" err="1">
                <a:solidFill>
                  <a:srgbClr val="0070C0"/>
                </a:solidFill>
              </a:rPr>
              <a:t>NoviSad</a:t>
            </a:r>
            <a:r>
              <a:rPr lang="en-US" sz="1400" dirty="0">
                <a:solidFill>
                  <a:srgbClr val="0070C0"/>
                </a:solidFill>
              </a:rPr>
              <a:t>, Technical Faculty “Mihajlo Pupin” </a:t>
            </a:r>
            <a:r>
              <a:rPr lang="en-US" sz="1400" dirty="0" err="1">
                <a:solidFill>
                  <a:srgbClr val="0070C0"/>
                </a:solidFill>
              </a:rPr>
              <a:t>Zrenjanin</a:t>
            </a:r>
            <a:r>
              <a:rPr lang="en-US" sz="1400" dirty="0">
                <a:solidFill>
                  <a:srgbClr val="0070C0"/>
                </a:solidFill>
              </a:rPr>
              <a:t>, </a:t>
            </a:r>
            <a:r>
              <a:rPr lang="en-US" sz="1400" dirty="0" err="1">
                <a:solidFill>
                  <a:srgbClr val="0070C0"/>
                </a:solidFill>
              </a:rPr>
              <a:t>Zrenjanin</a:t>
            </a:r>
            <a:r>
              <a:rPr lang="en-US" sz="1400" dirty="0">
                <a:solidFill>
                  <a:srgbClr val="0070C0"/>
                </a:solidFill>
              </a:rPr>
              <a:t>, Serbia</a:t>
            </a:r>
          </a:p>
          <a:p>
            <a:pPr algn="ctr"/>
            <a:r>
              <a:rPr lang="en-US" sz="1400" baseline="30000" dirty="0">
                <a:solidFill>
                  <a:srgbClr val="0070C0"/>
                </a:solidFill>
              </a:rPr>
              <a:t>4</a:t>
            </a:r>
            <a:r>
              <a:rPr lang="en-US" sz="1400" dirty="0">
                <a:solidFill>
                  <a:srgbClr val="0070C0"/>
                </a:solidFill>
              </a:rPr>
              <a:t>NGO “Village” Movement for developing </a:t>
            </a:r>
            <a:r>
              <a:rPr lang="en-US" sz="1400" dirty="0" err="1">
                <a:solidFill>
                  <a:srgbClr val="0070C0"/>
                </a:solidFill>
              </a:rPr>
              <a:t>Estern</a:t>
            </a:r>
            <a:r>
              <a:rPr lang="en-US" sz="1400" dirty="0">
                <a:solidFill>
                  <a:srgbClr val="0070C0"/>
                </a:solidFill>
              </a:rPr>
              <a:t> Serbia, </a:t>
            </a:r>
            <a:r>
              <a:rPr lang="en-US" sz="1400" dirty="0" err="1">
                <a:solidFill>
                  <a:srgbClr val="0070C0"/>
                </a:solidFill>
              </a:rPr>
              <a:t>Bor</a:t>
            </a:r>
            <a:r>
              <a:rPr lang="en-US" sz="1400" dirty="0">
                <a:solidFill>
                  <a:srgbClr val="0070C0"/>
                </a:solidFill>
              </a:rPr>
              <a:t>, Serbia</a:t>
            </a:r>
          </a:p>
          <a:p>
            <a:pPr algn="ctr"/>
            <a:r>
              <a:rPr lang="en-US" sz="1400" baseline="30000" dirty="0">
                <a:solidFill>
                  <a:srgbClr val="0070C0"/>
                </a:solidFill>
              </a:rPr>
              <a:t>5</a:t>
            </a:r>
            <a:r>
              <a:rPr lang="en-US" sz="1400" dirty="0">
                <a:solidFill>
                  <a:srgbClr val="0070C0"/>
                </a:solidFill>
              </a:rPr>
              <a:t>ProMehedinti Association, </a:t>
            </a:r>
            <a:r>
              <a:rPr lang="en-US" sz="1400" dirty="0" err="1">
                <a:solidFill>
                  <a:srgbClr val="0070C0"/>
                </a:solidFill>
              </a:rPr>
              <a:t>Drobeta-Turnu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>
                <a:solidFill>
                  <a:srgbClr val="0070C0"/>
                </a:solidFill>
              </a:rPr>
              <a:t>Severin</a:t>
            </a:r>
            <a:r>
              <a:rPr lang="en-US" sz="1400" dirty="0">
                <a:solidFill>
                  <a:srgbClr val="0070C0"/>
                </a:solidFill>
              </a:rPr>
              <a:t>, Romania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33763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aeps.upt.ro</a:t>
            </a:r>
            <a:r>
              <a:rPr lang="en-US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 Bitmap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0538"/>
            <a:ext cx="9163839" cy="497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19" y="6211669"/>
            <a:ext cx="4002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Urban waste water treatment in Europe, reference situation 2015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9970" y="6119336"/>
            <a:ext cx="37374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err="1"/>
              <a:t>European</a:t>
            </a:r>
            <a:r>
              <a:rPr lang="es-ES" sz="1400" dirty="0"/>
              <a:t> </a:t>
            </a:r>
            <a:r>
              <a:rPr lang="es-ES" sz="1400" dirty="0" err="1"/>
              <a:t>Environmental</a:t>
            </a:r>
            <a:r>
              <a:rPr lang="es-ES" sz="1400" dirty="0"/>
              <a:t> Agency, 2017, </a:t>
            </a:r>
            <a:r>
              <a:rPr lang="es-ES" sz="1400" dirty="0">
                <a:hlinkClick r:id="rId3"/>
              </a:rPr>
              <a:t>https://www.eea.europa.eu/data-and-maps/indicators/urban-waste-water-treatment</a:t>
            </a:r>
            <a:r>
              <a:rPr lang="es-ES" sz="1400" dirty="0" smtClean="0">
                <a:hlinkClick r:id="rId3"/>
              </a:rPr>
              <a:t>/</a:t>
            </a:r>
            <a:r>
              <a:rPr lang="es-E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429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_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080"/>
            <a:ext cx="6728335" cy="56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66879" y="1419078"/>
            <a:ext cx="2277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Model-based estimate of past change in annual river flows </a:t>
            </a:r>
          </a:p>
        </p:txBody>
      </p:sp>
      <p:sp>
        <p:nvSpPr>
          <p:cNvPr id="5" name="Rectangle 4"/>
          <p:cNvSpPr/>
          <p:nvPr/>
        </p:nvSpPr>
        <p:spPr>
          <a:xfrm>
            <a:off x="6795857" y="4247473"/>
            <a:ext cx="23481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Stahl K., </a:t>
            </a:r>
            <a:r>
              <a:rPr lang="en-US" sz="1400" dirty="0" err="1"/>
              <a:t>Tallaksen</a:t>
            </a:r>
            <a:r>
              <a:rPr lang="en-US" sz="1400" dirty="0"/>
              <a:t> L. M., Hannaford J., van </a:t>
            </a:r>
            <a:r>
              <a:rPr lang="en-US" sz="1400" dirty="0" err="1"/>
              <a:t>Lanen</a:t>
            </a:r>
            <a:r>
              <a:rPr lang="en-US" sz="1400" dirty="0"/>
              <a:t> H. A. J., 2012, </a:t>
            </a:r>
            <a:r>
              <a:rPr lang="en-US" sz="1400" b="1" dirty="0"/>
              <a:t>Filling the white space on maps of European runoff trends: estimates from a multi-model ensemble</a:t>
            </a:r>
            <a:r>
              <a:rPr lang="en-US" sz="1400" dirty="0"/>
              <a:t>, </a:t>
            </a:r>
            <a:r>
              <a:rPr lang="en-US" sz="1400" i="1" dirty="0"/>
              <a:t>Hydrology and Earth System Sciences</a:t>
            </a:r>
            <a:r>
              <a:rPr lang="en-US" sz="1400" dirty="0"/>
              <a:t>, Vol. 16(7), pp.2035–2047 (DOI: 10.5194/hess-16-2035-2012)</a:t>
            </a:r>
          </a:p>
        </p:txBody>
      </p:sp>
    </p:spTree>
    <p:extLst>
      <p:ext uri="{BB962C8B-B14F-4D97-AF65-F5344CB8AC3E}">
        <p14:creationId xmlns:p14="http://schemas.microsoft.com/office/powerpoint/2010/main" val="1703731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21" y="1727972"/>
            <a:ext cx="8984201" cy="29594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err="1"/>
              <a:t>Aknowledgment</a:t>
            </a:r>
            <a:r>
              <a:rPr lang="en-US" b="1" dirty="0"/>
              <a:t>. </a:t>
            </a:r>
          </a:p>
          <a:p>
            <a:pPr marL="0" indent="0" algn="ctr">
              <a:buNone/>
            </a:pPr>
            <a:r>
              <a:rPr lang="en-US" dirty="0"/>
              <a:t>This research was conducted in the frame of AEPS project, </a:t>
            </a:r>
            <a:r>
              <a:rPr lang="en-US" i="1" dirty="0">
                <a:solidFill>
                  <a:srgbClr val="0070C0"/>
                </a:solidFill>
              </a:rPr>
              <a:t>“Academic Environmental Protection Studies on surface water quality in significant cross-border nature reservations </a:t>
            </a:r>
            <a:r>
              <a:rPr lang="en-US" i="1" dirty="0" err="1">
                <a:solidFill>
                  <a:srgbClr val="0070C0"/>
                </a:solidFill>
              </a:rPr>
              <a:t>Djerdap</a:t>
            </a:r>
            <a:r>
              <a:rPr lang="en-US" i="1" dirty="0">
                <a:solidFill>
                  <a:srgbClr val="0070C0"/>
                </a:solidFill>
              </a:rPr>
              <a:t> / Iron Gate national park and </a:t>
            </a:r>
            <a:r>
              <a:rPr lang="en-US" i="1" dirty="0" err="1">
                <a:solidFill>
                  <a:srgbClr val="0070C0"/>
                </a:solidFill>
              </a:rPr>
              <a:t>Carska</a:t>
            </a:r>
            <a:r>
              <a:rPr lang="en-US" i="1" dirty="0">
                <a:solidFill>
                  <a:srgbClr val="0070C0"/>
                </a:solidFill>
              </a:rPr>
              <a:t> Bara special nature reserve, with population awareness raising workshops”</a:t>
            </a:r>
            <a:r>
              <a:rPr lang="en-US" dirty="0"/>
              <a:t>, financed thru </a:t>
            </a:r>
            <a:r>
              <a:rPr lang="en-US" b="1" dirty="0"/>
              <a:t>INTERREG IPA-CBC Romania-Serbia </a:t>
            </a:r>
            <a:r>
              <a:rPr lang="en-US" b="1" dirty="0" err="1"/>
              <a:t>programme</a:t>
            </a:r>
            <a:r>
              <a:rPr lang="en-US" dirty="0"/>
              <a:t>, project RORS-462, </a:t>
            </a:r>
            <a:r>
              <a:rPr lang="en-US" dirty="0">
                <a:hlinkClick r:id="rId2"/>
              </a:rPr>
              <a:t>www.aeps.upt.ro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3" y="4767016"/>
            <a:ext cx="5341743" cy="1145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69" y="4761260"/>
            <a:ext cx="1916627" cy="107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5238"/>
            <a:ext cx="9144000" cy="70019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Research framework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74" y="1855433"/>
            <a:ext cx="8815526" cy="4785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This study is part of a bigger research conducted in the frame of </a:t>
            </a:r>
            <a:r>
              <a:rPr lang="en-US" sz="2000" dirty="0"/>
              <a:t>an INTERREG IPA-CBC Romania-Serbia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project, RORS-462, with several main targets: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Assessment of surface water quality on:</a:t>
            </a:r>
          </a:p>
          <a:p>
            <a:pPr marL="630238">
              <a:buFont typeface="Courier New" panose="02070309020205020404" pitchFamily="49" charset="0"/>
              <a:buChar char="o"/>
            </a:pPr>
            <a:r>
              <a:rPr lang="en-US" sz="2000" dirty="0" smtClean="0"/>
              <a:t>Danube river (from </a:t>
            </a:r>
            <a:r>
              <a:rPr lang="en-US" sz="2000" dirty="0" err="1" smtClean="0"/>
              <a:t>Bazias</a:t>
            </a:r>
            <a:r>
              <a:rPr lang="en-US" sz="2000" dirty="0" smtClean="0"/>
              <a:t>/</a:t>
            </a:r>
            <a:r>
              <a:rPr lang="en-US" sz="2000" dirty="0" err="1" smtClean="0"/>
              <a:t>Banatska</a:t>
            </a:r>
            <a:r>
              <a:rPr lang="en-US" sz="2000" dirty="0" smtClean="0"/>
              <a:t> </a:t>
            </a:r>
            <a:r>
              <a:rPr lang="en-US" sz="2000" dirty="0" err="1" smtClean="0"/>
              <a:t>Palanka</a:t>
            </a:r>
            <a:r>
              <a:rPr lang="en-US" sz="2000" dirty="0" smtClean="0"/>
              <a:t> down to Iron Gate II / </a:t>
            </a:r>
            <a:r>
              <a:rPr lang="en-US" sz="2000" dirty="0" err="1" smtClean="0"/>
              <a:t>Djerdap</a:t>
            </a:r>
            <a:r>
              <a:rPr lang="en-US" sz="2000" dirty="0" smtClean="0"/>
              <a:t> II)</a:t>
            </a:r>
          </a:p>
          <a:p>
            <a:pPr marL="630238">
              <a:buFont typeface="Courier New" panose="02070309020205020404" pitchFamily="49" charset="0"/>
              <a:buChar char="o"/>
            </a:pPr>
            <a:r>
              <a:rPr lang="en-US" sz="2000" dirty="0" smtClean="0"/>
              <a:t>Danube's main tributaries </a:t>
            </a:r>
            <a:r>
              <a:rPr lang="en-US" sz="2000" dirty="0" err="1" smtClean="0"/>
              <a:t>Pek</a:t>
            </a:r>
            <a:r>
              <a:rPr lang="en-US" sz="2000" dirty="0" smtClean="0"/>
              <a:t>, </a:t>
            </a:r>
            <a:r>
              <a:rPr lang="en-US" sz="2000" dirty="0" err="1" smtClean="0"/>
              <a:t>Berzasca</a:t>
            </a:r>
            <a:r>
              <a:rPr lang="en-US" sz="2000" dirty="0" smtClean="0"/>
              <a:t>, Cerna, Nera, </a:t>
            </a:r>
            <a:r>
              <a:rPr lang="en-US" sz="2000" dirty="0" err="1" smtClean="0"/>
              <a:t>Porecka</a:t>
            </a:r>
            <a:r>
              <a:rPr lang="en-US" sz="2000" dirty="0" smtClean="0"/>
              <a:t> rivers</a:t>
            </a:r>
          </a:p>
          <a:p>
            <a:pPr marL="630238">
              <a:buFont typeface="Courier New" panose="02070309020205020404" pitchFamily="49" charset="0"/>
              <a:buChar char="o"/>
            </a:pPr>
            <a:r>
              <a:rPr lang="en-US" sz="2000" dirty="0" err="1" smtClean="0"/>
              <a:t>Carska</a:t>
            </a:r>
            <a:r>
              <a:rPr lang="en-US" sz="2000" dirty="0" smtClean="0"/>
              <a:t>-Bara and Balta Nera special nature reserve’s</a:t>
            </a:r>
          </a:p>
          <a:p>
            <a:pPr marL="630238">
              <a:buFont typeface="Courier New" panose="02070309020205020404" pitchFamily="49" charset="0"/>
              <a:buChar char="o"/>
            </a:pPr>
            <a:r>
              <a:rPr lang="en-US" sz="2000" dirty="0"/>
              <a:t>Assessing the influence of copper mining activities in </a:t>
            </a:r>
            <a:r>
              <a:rPr lang="en-US" sz="2000" dirty="0" err="1"/>
              <a:t>Majdanpek</a:t>
            </a:r>
            <a:r>
              <a:rPr lang="en-US" sz="2000" dirty="0"/>
              <a:t> on Danube river water quality.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/>
              <a:t>Raising </a:t>
            </a:r>
            <a:r>
              <a:rPr lang="en-US" sz="2000" dirty="0"/>
              <a:t>the awareness of young generations on both sides of the border on the immediate need to protect the region remarkable natural </a:t>
            </a:r>
            <a:r>
              <a:rPr lang="en-US" sz="2000" dirty="0" smtClean="0"/>
              <a:t>heritage!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Development </a:t>
            </a:r>
            <a:r>
              <a:rPr lang="en-US" sz="2000" dirty="0" smtClean="0"/>
              <a:t>the research infrastructure of University </a:t>
            </a:r>
            <a:r>
              <a:rPr lang="en-US" sz="2000" dirty="0" err="1"/>
              <a:t>Politehnica</a:t>
            </a:r>
            <a:r>
              <a:rPr lang="en-US" sz="2000" dirty="0"/>
              <a:t> Timisoara and Technical Faculty in </a:t>
            </a:r>
            <a:r>
              <a:rPr lang="en-US" sz="2000" dirty="0" smtClean="0"/>
              <a:t>Bor.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www.aeps.upt.ro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046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2872"/>
            <a:ext cx="8249020" cy="63031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Cerna river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66" y="1873186"/>
            <a:ext cx="8675148" cy="1846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Cerna River flows </a:t>
            </a:r>
            <a:r>
              <a:rPr lang="en-US" sz="2000" dirty="0" smtClean="0"/>
              <a:t>over 79 km thru </a:t>
            </a:r>
            <a:r>
              <a:rPr lang="en-US" sz="2000" dirty="0"/>
              <a:t>The </a:t>
            </a:r>
            <a:r>
              <a:rPr lang="en-US" sz="2000" dirty="0" err="1"/>
              <a:t>Domogled-Valea</a:t>
            </a:r>
            <a:r>
              <a:rPr lang="en-US" sz="2000" dirty="0"/>
              <a:t> </a:t>
            </a:r>
            <a:r>
              <a:rPr lang="en-US" sz="2000" dirty="0" err="1"/>
              <a:t>Cernei</a:t>
            </a:r>
            <a:r>
              <a:rPr lang="en-US" sz="2000" dirty="0"/>
              <a:t> National Park is a protected area (national park category II IUCN) situated in Romania, on the administrative territory of counties </a:t>
            </a:r>
            <a:r>
              <a:rPr lang="en-US" sz="2000" dirty="0" err="1"/>
              <a:t>Caras-Severin</a:t>
            </a:r>
            <a:r>
              <a:rPr lang="en-US" sz="2000" dirty="0"/>
              <a:t>, </a:t>
            </a:r>
            <a:r>
              <a:rPr lang="en-US" sz="2000" dirty="0" err="1"/>
              <a:t>Gorj</a:t>
            </a:r>
            <a:r>
              <a:rPr lang="en-US" sz="2000" dirty="0"/>
              <a:t> and </a:t>
            </a:r>
            <a:r>
              <a:rPr lang="en-US" sz="2000" dirty="0" err="1"/>
              <a:t>Mehedinti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National Park stretches across over the Cerna Mountains and the </a:t>
            </a:r>
            <a:r>
              <a:rPr lang="en-US" sz="2000" dirty="0" err="1"/>
              <a:t>Godeanu</a:t>
            </a:r>
            <a:r>
              <a:rPr lang="en-US" sz="2000" dirty="0"/>
              <a:t> Mountains on the right side, and over the </a:t>
            </a:r>
            <a:r>
              <a:rPr lang="en-US" sz="2000" dirty="0" err="1"/>
              <a:t>Valcan</a:t>
            </a:r>
            <a:r>
              <a:rPr lang="en-US" sz="2000" dirty="0"/>
              <a:t> Mountains and the </a:t>
            </a:r>
            <a:r>
              <a:rPr lang="en-US" sz="2000" dirty="0" err="1"/>
              <a:t>Medinti</a:t>
            </a:r>
            <a:r>
              <a:rPr lang="en-US" sz="2000" dirty="0"/>
              <a:t> Mountains on the left </a:t>
            </a:r>
            <a:r>
              <a:rPr lang="en-US" sz="2000" dirty="0" smtClean="0"/>
              <a:t>side, all part of Southern Carpathians.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5" y="3719744"/>
            <a:ext cx="4398913" cy="2925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28" y="3719744"/>
            <a:ext cx="4398913" cy="292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4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960" y="1873186"/>
            <a:ext cx="4035629" cy="48472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The in-situ analysis (for pH, temp, total hardness and dissolved oxygen) were performed on site.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 </a:t>
            </a:r>
            <a:r>
              <a:rPr lang="en-US" dirty="0"/>
              <a:t>samples were preserved in-situ for laboratory analysis with acids: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HNO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(nitric acid) for metal concentration analysis on </a:t>
            </a:r>
            <a:r>
              <a:rPr lang="en-US" dirty="0" err="1"/>
              <a:t>ZEEnit</a:t>
            </a:r>
            <a:r>
              <a:rPr lang="en-US" dirty="0"/>
              <a:t> 700P,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(phosphoric acid) for Total Nitrogen analysis on </a:t>
            </a:r>
            <a:r>
              <a:rPr lang="en-US" dirty="0" err="1"/>
              <a:t>Analytik</a:t>
            </a:r>
            <a:r>
              <a:rPr lang="en-US" dirty="0"/>
              <a:t> Jena Multi N/C 3100 and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/>
              <a:t>(sulfuric acid) for Chemical Oxygen Demand analysis on </a:t>
            </a:r>
            <a:r>
              <a:rPr lang="en-US" dirty="0" err="1"/>
              <a:t>Velp</a:t>
            </a:r>
            <a:r>
              <a:rPr lang="en-US" dirty="0"/>
              <a:t> Eco6 and ammonia, phosphor, nitrite, nitrate, phosphate, </a:t>
            </a:r>
            <a:r>
              <a:rPr lang="en-US" dirty="0" err="1"/>
              <a:t>a.o.</a:t>
            </a:r>
            <a:r>
              <a:rPr lang="en-US" dirty="0"/>
              <a:t> on </a:t>
            </a:r>
            <a:r>
              <a:rPr lang="en-US" dirty="0" err="1"/>
              <a:t>Analytik</a:t>
            </a:r>
            <a:r>
              <a:rPr lang="en-US" dirty="0"/>
              <a:t> Jena </a:t>
            </a:r>
            <a:r>
              <a:rPr lang="en-US" dirty="0" err="1"/>
              <a:t>Specord</a:t>
            </a:r>
            <a:r>
              <a:rPr lang="en-US" dirty="0"/>
              <a:t> 250plus.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 </a:t>
            </a:r>
            <a:r>
              <a:rPr lang="en-US" dirty="0"/>
              <a:t>samples taken were analyzed in-situ or at the end of the sampling day.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" y="1242872"/>
            <a:ext cx="9019713" cy="630315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Sampling sites, samples preservation and equipment’s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@Cerna-google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0" y="1873186"/>
            <a:ext cx="4833839" cy="46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17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" y="1242872"/>
            <a:ext cx="9019713" cy="630315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Limit values of pollutants in surface waters, Romania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921123"/>
              </p:ext>
            </p:extLst>
          </p:nvPr>
        </p:nvGraphicFramePr>
        <p:xfrm>
          <a:off x="18889" y="1873187"/>
          <a:ext cx="9125111" cy="4665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9170"/>
                <a:gridCol w="925118"/>
                <a:gridCol w="961966"/>
                <a:gridCol w="1237369"/>
                <a:gridCol w="1237369"/>
                <a:gridCol w="1105486"/>
                <a:gridCol w="908633"/>
              </a:tblGrid>
              <a:tr h="20661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Parameter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Limit values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6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 class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II class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III class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IV class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 class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206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6.5 – 8.5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Conductivity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µS/cm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Dissolved oxygen (DO)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mgO</a:t>
                      </a:r>
                      <a:r>
                        <a:rPr lang="en-US" sz="1000" baseline="-25000">
                          <a:effectLst/>
                        </a:rPr>
                        <a:t>2</a:t>
                      </a:r>
                      <a:r>
                        <a:rPr lang="en-US" sz="1000">
                          <a:effectLst/>
                        </a:rPr>
                        <a:t>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&lt; 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122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Biochemical oxygen demand (BOD – CBO5)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mgO</a:t>
                      </a:r>
                      <a:r>
                        <a:rPr lang="en-US" sz="1000" baseline="-25000">
                          <a:effectLst/>
                        </a:rPr>
                        <a:t>2</a:t>
                      </a:r>
                      <a:r>
                        <a:rPr lang="en-US" sz="1000">
                          <a:effectLst/>
                        </a:rPr>
                        <a:t>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&gt; 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55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Chemical oxygen demand (COD – CCO-Cr)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mgO</a:t>
                      </a:r>
                      <a:r>
                        <a:rPr lang="en-US" sz="1000" baseline="-25000">
                          <a:effectLst/>
                        </a:rPr>
                        <a:t>2</a:t>
                      </a:r>
                      <a:r>
                        <a:rPr lang="en-US" sz="1000">
                          <a:effectLst/>
                        </a:rPr>
                        <a:t>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&gt; 125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206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Ammonia (NH</a:t>
                      </a:r>
                      <a:r>
                        <a:rPr lang="en-US" sz="1000" baseline="-25000">
                          <a:effectLst/>
                        </a:rPr>
                        <a:t>4</a:t>
                      </a:r>
                      <a:r>
                        <a:rPr lang="en-US" sz="1000" baseline="30000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&gt; 0.3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206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Nitrates (NO</a:t>
                      </a:r>
                      <a:r>
                        <a:rPr lang="en-US" sz="1000" baseline="-25000">
                          <a:effectLst/>
                        </a:rPr>
                        <a:t>3</a:t>
                      </a:r>
                      <a:r>
                        <a:rPr lang="en-US" sz="1000" baseline="30000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&gt; 11.2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206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Nitrites (NO</a:t>
                      </a:r>
                      <a:r>
                        <a:rPr lang="en-US" sz="1000" baseline="-25000">
                          <a:effectLst/>
                        </a:rPr>
                        <a:t>2</a:t>
                      </a:r>
                      <a:r>
                        <a:rPr lang="en-US" sz="1000" baseline="30000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0,3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&gt;0,3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206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Nitrogen (TN)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&gt; 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206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Orto phosphate (P-PO</a:t>
                      </a:r>
                      <a:r>
                        <a:rPr lang="en-US" sz="1000" baseline="-25000">
                          <a:effectLst/>
                        </a:rPr>
                        <a:t>4</a:t>
                      </a:r>
                      <a:r>
                        <a:rPr lang="en-US" sz="1000" baseline="30000">
                          <a:effectLst/>
                        </a:rPr>
                        <a:t>3-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&gt; 0.9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206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Sulphates (SO</a:t>
                      </a:r>
                      <a:r>
                        <a:rPr lang="en-US" sz="1000" baseline="-25000">
                          <a:effectLst/>
                        </a:rPr>
                        <a:t>4</a:t>
                      </a:r>
                      <a:r>
                        <a:rPr lang="en-US" sz="1000" baseline="30000">
                          <a:effectLst/>
                        </a:rPr>
                        <a:t>2-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&gt;300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206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Chloride (Cl</a:t>
                      </a:r>
                      <a:r>
                        <a:rPr lang="en-US" sz="1000" baseline="30000">
                          <a:effectLst/>
                        </a:rPr>
                        <a:t>-</a:t>
                      </a:r>
                      <a:r>
                        <a:rPr lang="en-US" sz="1000">
                          <a:effectLst/>
                        </a:rPr>
                        <a:t>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&gt; 300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206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Sodium (Na+)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&gt; 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206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Calcium (Ca2+)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&gt; 300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206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Mercury (Hg)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µg/l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&gt;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206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Arsenic (As</a:t>
                      </a:r>
                      <a:r>
                        <a:rPr lang="en-US" sz="1000" baseline="-25000">
                          <a:effectLst/>
                        </a:rPr>
                        <a:t>3</a:t>
                      </a:r>
                      <a:r>
                        <a:rPr lang="en-US" sz="1000" baseline="30000">
                          <a:effectLst/>
                        </a:rPr>
                        <a:t>+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µg/l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&gt; 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206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Lead (Pb)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µg/l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&gt; 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206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Zinc (Zn</a:t>
                      </a:r>
                      <a:r>
                        <a:rPr lang="en-US" sz="1000" baseline="-25000">
                          <a:effectLst/>
                        </a:rPr>
                        <a:t>2</a:t>
                      </a:r>
                      <a:r>
                        <a:rPr lang="en-US" sz="1000" baseline="30000">
                          <a:effectLst/>
                        </a:rPr>
                        <a:t>+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µg/l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&gt; 1000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206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Cadmium (Cd)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µg/l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&gt; 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206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Manganese (Mn - total)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&gt;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  <a:tr h="206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Iron (Fe – total)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mg/l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&gt; 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74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" y="1110281"/>
            <a:ext cx="9019713" cy="630315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Results</a:t>
            </a:r>
            <a:endParaRPr lang="en-US" sz="30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74145"/>
              </p:ext>
            </p:extLst>
          </p:nvPr>
        </p:nvGraphicFramePr>
        <p:xfrm>
          <a:off x="150919" y="1669574"/>
          <a:ext cx="8868792" cy="4926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1664"/>
                <a:gridCol w="732198"/>
                <a:gridCol w="936456"/>
                <a:gridCol w="781115"/>
                <a:gridCol w="781115"/>
                <a:gridCol w="781115"/>
                <a:gridCol w="781115"/>
                <a:gridCol w="781115"/>
                <a:gridCol w="1092899"/>
              </a:tblGrid>
              <a:tr h="18586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Parameter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Measured values – 19</a:t>
                      </a:r>
                      <a:r>
                        <a:rPr lang="en-US" sz="900" baseline="30000">
                          <a:effectLst/>
                        </a:rPr>
                        <a:t>th</a:t>
                      </a:r>
                      <a:r>
                        <a:rPr lang="en-US" sz="900">
                          <a:effectLst/>
                        </a:rPr>
                        <a:t> October 2020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Eco</a:t>
                      </a:r>
                      <a:endParaRPr lang="en-US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state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85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7.34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7.33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7.38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7.42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7.38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7.31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85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Conductivity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µS/cm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372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394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378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377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858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Oxygen concentration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62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Dissolved oxygen (DO)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mgO</a:t>
                      </a:r>
                      <a:r>
                        <a:rPr lang="en-US" sz="900" baseline="-25000">
                          <a:effectLst/>
                        </a:rPr>
                        <a:t>2</a:t>
                      </a:r>
                      <a:r>
                        <a:rPr lang="en-US" sz="900">
                          <a:effectLst/>
                        </a:rPr>
                        <a:t>/l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r>
                        <a:rPr lang="en-US" sz="900" baseline="30000">
                          <a:effectLst/>
                        </a:rPr>
                        <a:t>st</a:t>
                      </a:r>
                      <a:r>
                        <a:rPr lang="en-US" sz="900">
                          <a:effectLst/>
                        </a:rPr>
                        <a:t> – II</a:t>
                      </a:r>
                      <a:r>
                        <a:rPr lang="en-US" sz="900" baseline="30000">
                          <a:effectLst/>
                        </a:rPr>
                        <a:t>nd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62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Biochemical oxygen demand (BOD – CBO5)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mgO</a:t>
                      </a:r>
                      <a:r>
                        <a:rPr lang="en-US" sz="900" baseline="-25000">
                          <a:effectLst/>
                        </a:rPr>
                        <a:t>2</a:t>
                      </a:r>
                      <a:r>
                        <a:rPr lang="en-US" sz="900">
                          <a:effectLst/>
                        </a:rPr>
                        <a:t>/l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r>
                        <a:rPr lang="en-US" sz="900" baseline="30000">
                          <a:effectLst/>
                        </a:rPr>
                        <a:t>st</a:t>
                      </a:r>
                      <a:r>
                        <a:rPr lang="en-US" sz="900">
                          <a:effectLst/>
                        </a:rPr>
                        <a:t> – III</a:t>
                      </a:r>
                      <a:r>
                        <a:rPr lang="en-US" sz="900" baseline="30000">
                          <a:effectLst/>
                        </a:rPr>
                        <a:t>rd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62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Chemical oxygen demand (COD – CCO-Cr)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mgO</a:t>
                      </a:r>
                      <a:r>
                        <a:rPr lang="en-US" sz="900" baseline="-25000">
                          <a:effectLst/>
                        </a:rPr>
                        <a:t>2</a:t>
                      </a:r>
                      <a:r>
                        <a:rPr lang="en-US" sz="900">
                          <a:effectLst/>
                        </a:rPr>
                        <a:t>/l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r>
                        <a:rPr lang="en-US" sz="900" baseline="30000">
                          <a:effectLst/>
                        </a:rPr>
                        <a:t>st</a:t>
                      </a:r>
                      <a:r>
                        <a:rPr lang="en-US" sz="900">
                          <a:effectLst/>
                        </a:rPr>
                        <a:t> – II</a:t>
                      </a:r>
                      <a:r>
                        <a:rPr lang="en-US" sz="900" baseline="30000">
                          <a:effectLst/>
                        </a:rPr>
                        <a:t>nd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858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Nutrients and general ions concentrations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85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Sodium (Na+)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mg/l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r>
                        <a:rPr lang="en-US" sz="900" baseline="30000">
                          <a:effectLst/>
                        </a:rPr>
                        <a:t>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85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Calcium (Ca2+)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mg/l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41.2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39.1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29.8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33.4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27.9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r>
                        <a:rPr lang="en-US" sz="900" baseline="30000">
                          <a:effectLst/>
                        </a:rPr>
                        <a:t>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85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Ammonia (NH</a:t>
                      </a:r>
                      <a:r>
                        <a:rPr lang="en-US" sz="900" baseline="-25000">
                          <a:effectLst/>
                        </a:rPr>
                        <a:t>4</a:t>
                      </a:r>
                      <a:r>
                        <a:rPr lang="en-US" sz="900" baseline="30000">
                          <a:effectLst/>
                        </a:rPr>
                        <a:t>-</a:t>
                      </a:r>
                      <a:r>
                        <a:rPr lang="en-US" sz="9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mg/l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0.74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0.65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r>
                        <a:rPr lang="en-US" sz="900" baseline="30000">
                          <a:effectLst/>
                        </a:rPr>
                        <a:t>st</a:t>
                      </a:r>
                      <a:r>
                        <a:rPr lang="en-US" sz="900">
                          <a:effectLst/>
                        </a:rPr>
                        <a:t> – II</a:t>
                      </a:r>
                      <a:r>
                        <a:rPr lang="en-US" sz="900" baseline="30000">
                          <a:effectLst/>
                        </a:rPr>
                        <a:t>nd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85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Nitrates (NO</a:t>
                      </a:r>
                      <a:r>
                        <a:rPr lang="en-US" sz="900" baseline="-25000">
                          <a:effectLst/>
                        </a:rPr>
                        <a:t>3</a:t>
                      </a:r>
                      <a:r>
                        <a:rPr lang="en-US" sz="900" baseline="30000">
                          <a:effectLst/>
                        </a:rPr>
                        <a:t>-</a:t>
                      </a:r>
                      <a:r>
                        <a:rPr lang="en-US" sz="9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mg/l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0.34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0.33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r>
                        <a:rPr lang="en-US" sz="900" baseline="30000">
                          <a:effectLst/>
                        </a:rPr>
                        <a:t>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85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Nitrites (NO</a:t>
                      </a:r>
                      <a:r>
                        <a:rPr lang="en-US" sz="900" baseline="-25000">
                          <a:effectLst/>
                        </a:rPr>
                        <a:t>2</a:t>
                      </a:r>
                      <a:r>
                        <a:rPr lang="en-US" sz="900" baseline="30000">
                          <a:effectLst/>
                        </a:rPr>
                        <a:t>-</a:t>
                      </a:r>
                      <a:r>
                        <a:rPr lang="en-US" sz="9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mg/l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0.028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0.028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r>
                        <a:rPr lang="en-US" sz="900" baseline="30000">
                          <a:effectLst/>
                        </a:rPr>
                        <a:t>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371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Orto phosphate </a:t>
                      </a:r>
                      <a:endParaRPr lang="en-US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(P-PO</a:t>
                      </a:r>
                      <a:r>
                        <a:rPr lang="en-US" sz="900" baseline="-25000">
                          <a:effectLst/>
                        </a:rPr>
                        <a:t>4</a:t>
                      </a:r>
                      <a:r>
                        <a:rPr lang="en-US" sz="900" baseline="30000">
                          <a:effectLst/>
                        </a:rPr>
                        <a:t>3-</a:t>
                      </a:r>
                      <a:r>
                        <a:rPr lang="en-US" sz="9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mg/l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r>
                        <a:rPr lang="en-US" sz="900" baseline="30000">
                          <a:effectLst/>
                        </a:rPr>
                        <a:t>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85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Sulphates (SO</a:t>
                      </a:r>
                      <a:r>
                        <a:rPr lang="en-US" sz="900" baseline="-25000">
                          <a:effectLst/>
                        </a:rPr>
                        <a:t>4</a:t>
                      </a:r>
                      <a:r>
                        <a:rPr lang="en-US" sz="900" baseline="30000">
                          <a:effectLst/>
                        </a:rPr>
                        <a:t>2-</a:t>
                      </a:r>
                      <a:r>
                        <a:rPr lang="en-US" sz="9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mg/l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37.2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34.1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r>
                        <a:rPr lang="en-US" sz="900" baseline="30000">
                          <a:effectLst/>
                        </a:rPr>
                        <a:t>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85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Chloride (Cl</a:t>
                      </a:r>
                      <a:r>
                        <a:rPr lang="en-US" sz="900" baseline="30000">
                          <a:effectLst/>
                        </a:rPr>
                        <a:t>-</a:t>
                      </a:r>
                      <a:r>
                        <a:rPr lang="en-US" sz="900">
                          <a:effectLst/>
                        </a:rPr>
                        <a:t>)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mg/l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r>
                        <a:rPr lang="en-US" sz="900" baseline="30000">
                          <a:effectLst/>
                        </a:rPr>
                        <a:t>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85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 Nitrogen (TN)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mg/l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0.89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0.77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0.54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0.52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0.49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0.51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r>
                        <a:rPr lang="en-US" sz="900" baseline="30000">
                          <a:effectLst/>
                        </a:rPr>
                        <a:t>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858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Heavy Metals concentrations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85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Mercury (Hg)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µg/l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r>
                        <a:rPr lang="en-US" sz="900" baseline="30000">
                          <a:effectLst/>
                        </a:rPr>
                        <a:t>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85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Arsenic (As</a:t>
                      </a:r>
                      <a:r>
                        <a:rPr lang="en-US" sz="900" baseline="-25000">
                          <a:effectLst/>
                        </a:rPr>
                        <a:t>3</a:t>
                      </a:r>
                      <a:r>
                        <a:rPr lang="en-US" sz="900" baseline="30000">
                          <a:effectLst/>
                        </a:rPr>
                        <a:t>+</a:t>
                      </a:r>
                      <a:r>
                        <a:rPr lang="en-US" sz="9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µg/l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0.088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0.087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0.087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0.088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0.086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0.079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r>
                        <a:rPr lang="en-US" sz="900" baseline="30000">
                          <a:effectLst/>
                        </a:rPr>
                        <a:t>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85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Lead (Pb)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µg/l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0.054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r>
                        <a:rPr lang="en-US" sz="900" baseline="30000">
                          <a:effectLst/>
                        </a:rPr>
                        <a:t>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85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Zinc (Zn</a:t>
                      </a:r>
                      <a:r>
                        <a:rPr lang="en-US" sz="900" baseline="-25000">
                          <a:effectLst/>
                        </a:rPr>
                        <a:t>2</a:t>
                      </a:r>
                      <a:r>
                        <a:rPr lang="en-US" sz="900" baseline="30000">
                          <a:effectLst/>
                        </a:rPr>
                        <a:t>+</a:t>
                      </a:r>
                      <a:r>
                        <a:rPr lang="en-US" sz="9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µg/l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r>
                        <a:rPr lang="en-US" sz="900" baseline="30000">
                          <a:effectLst/>
                        </a:rPr>
                        <a:t>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85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Cadmium (Cd)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µg/l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0.007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</a:t>
                      </a:r>
                      <a:r>
                        <a:rPr lang="en-US" sz="900" baseline="30000">
                          <a:effectLst/>
                        </a:rPr>
                        <a:t>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62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Manganese (Mn - total)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mg/l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0.057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0.061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0.055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0.049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0.051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0.032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II</a:t>
                      </a:r>
                      <a:r>
                        <a:rPr lang="en-US" sz="900" baseline="30000">
                          <a:effectLst/>
                        </a:rPr>
                        <a:t>nd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  <a:tr h="185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Iron (Fe – total)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mg/l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0.462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0.511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0.499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0.397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0.421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0.394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II</a:t>
                      </a:r>
                      <a:r>
                        <a:rPr lang="en-US" sz="900" baseline="30000" dirty="0" err="1">
                          <a:effectLst/>
                        </a:rPr>
                        <a:t>nd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929" marR="6592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69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" y="1110281"/>
            <a:ext cx="9019713" cy="630315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Results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5" y="1740596"/>
            <a:ext cx="7347535" cy="480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72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" y="1110281"/>
            <a:ext cx="9019713" cy="630315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Results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58" y="1618911"/>
            <a:ext cx="8320904" cy="50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19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136340"/>
            <a:ext cx="9019713" cy="630315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Conclusion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6910" y="1704509"/>
            <a:ext cx="8675148" cy="2192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In terms of water quality Cerna River can be considered a “text book” river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In </a:t>
            </a:r>
            <a:r>
              <a:rPr lang="en-US" sz="2000" dirty="0"/>
              <a:t>its upper (wilder) part all analyzed parameters (dissolved oxygen, biological oxygen demand, chemical oxygen demand, nitrites, nitrates, ammonia, phosphates, and total nitrogen) were all in </a:t>
            </a:r>
            <a:r>
              <a:rPr lang="en-US" sz="2000" b="1" dirty="0" err="1">
                <a:solidFill>
                  <a:srgbClr val="0070C0"/>
                </a:solidFill>
              </a:rPr>
              <a:t>I</a:t>
            </a:r>
            <a:r>
              <a:rPr lang="en-US" sz="2000" b="1" baseline="30000" dirty="0" err="1">
                <a:solidFill>
                  <a:srgbClr val="0070C0"/>
                </a:solidFill>
              </a:rPr>
              <a:t>st</a:t>
            </a:r>
            <a:r>
              <a:rPr lang="en-US" sz="2000" b="1" dirty="0">
                <a:solidFill>
                  <a:srgbClr val="0070C0"/>
                </a:solidFill>
              </a:rPr>
              <a:t> class, HIGH water quality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However</a:t>
            </a:r>
            <a:r>
              <a:rPr lang="en-US" sz="2000" dirty="0"/>
              <a:t>, after Cerna passes first human settlements, </a:t>
            </a:r>
            <a:r>
              <a:rPr lang="en-US" sz="2000" dirty="0" err="1"/>
              <a:t>Baile</a:t>
            </a:r>
            <a:r>
              <a:rPr lang="en-US" sz="2000" dirty="0"/>
              <a:t> </a:t>
            </a:r>
            <a:r>
              <a:rPr lang="en-US" sz="2000" dirty="0" err="1"/>
              <a:t>Herculane</a:t>
            </a:r>
            <a:r>
              <a:rPr lang="en-US" sz="2000" dirty="0"/>
              <a:t>, </a:t>
            </a:r>
            <a:r>
              <a:rPr lang="en-US" sz="2000" dirty="0" err="1"/>
              <a:t>Toplita</a:t>
            </a:r>
            <a:r>
              <a:rPr lang="en-US" sz="2000" dirty="0"/>
              <a:t> and gets tributary from </a:t>
            </a:r>
            <a:r>
              <a:rPr lang="en-US" sz="2000" dirty="0" err="1"/>
              <a:t>Belareca</a:t>
            </a:r>
            <a:r>
              <a:rPr lang="en-US" sz="2000" dirty="0"/>
              <a:t> river, on its last ~20 km the water quality decreases dramatically, “transforming” itself into GOOD/</a:t>
            </a:r>
            <a:r>
              <a:rPr lang="en-US" sz="2000" b="1" dirty="0">
                <a:solidFill>
                  <a:srgbClr val="FFC000"/>
                </a:solidFill>
              </a:rPr>
              <a:t>MODERRATE</a:t>
            </a:r>
            <a:r>
              <a:rPr lang="en-US" sz="2000" b="1" dirty="0"/>
              <a:t> </a:t>
            </a:r>
            <a:r>
              <a:rPr lang="en-US" sz="2000" b="1" dirty="0" smtClean="0">
                <a:solidFill>
                  <a:srgbClr val="FFC000"/>
                </a:solidFill>
              </a:rPr>
              <a:t>water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C000"/>
                </a:solidFill>
              </a:rPr>
              <a:t>quality </a:t>
            </a:r>
            <a:r>
              <a:rPr lang="en-US" sz="2000" b="1" dirty="0">
                <a:solidFill>
                  <a:srgbClr val="FFC000"/>
                </a:solidFill>
              </a:rPr>
              <a:t>river.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5" y="4086875"/>
            <a:ext cx="3964915" cy="2636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17" y="4086875"/>
            <a:ext cx="3964915" cy="263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80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1205</Words>
  <Application>Microsoft Office PowerPoint</Application>
  <PresentationFormat>On-screen Show (4:3)</PresentationFormat>
  <Paragraphs>399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Cambria</vt:lpstr>
      <vt:lpstr>Courier New</vt:lpstr>
      <vt:lpstr>Times New Roman</vt:lpstr>
      <vt:lpstr>Vrinda</vt:lpstr>
      <vt:lpstr>Wingdings</vt:lpstr>
      <vt:lpstr>Office Theme</vt:lpstr>
      <vt:lpstr>SURFACE WATER QUALITY ON CERNA RIVER</vt:lpstr>
      <vt:lpstr>Research framework</vt:lpstr>
      <vt:lpstr>Cerna river</vt:lpstr>
      <vt:lpstr>Sampling sites, samples preservation and equipment’s</vt:lpstr>
      <vt:lpstr>Limit values of pollutants in surface waters, Romania</vt:lpstr>
      <vt:lpstr>Results</vt:lpstr>
      <vt:lpstr>Results</vt:lpstr>
      <vt:lpstr>Results</vt:lpstr>
      <vt:lpstr>Conclusion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Francisc Popescu</cp:lastModifiedBy>
  <cp:revision>28</cp:revision>
  <dcterms:created xsi:type="dcterms:W3CDTF">2018-07-12T05:42:46Z</dcterms:created>
  <dcterms:modified xsi:type="dcterms:W3CDTF">2021-10-08T07:48:08Z</dcterms:modified>
</cp:coreProperties>
</file>